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82" r:id="rId4"/>
    <p:sldId id="283" r:id="rId5"/>
    <p:sldId id="284" r:id="rId6"/>
    <p:sldId id="285" r:id="rId7"/>
    <p:sldId id="287" r:id="rId8"/>
    <p:sldId id="288" r:id="rId9"/>
    <p:sldId id="258" r:id="rId10"/>
    <p:sldId id="260" r:id="rId11"/>
    <p:sldId id="259" r:id="rId12"/>
    <p:sldId id="263" r:id="rId13"/>
    <p:sldId id="274" r:id="rId14"/>
    <p:sldId id="269" r:id="rId15"/>
    <p:sldId id="271" r:id="rId16"/>
    <p:sldId id="273" r:id="rId17"/>
    <p:sldId id="279" r:id="rId18"/>
    <p:sldId id="272" r:id="rId19"/>
    <p:sldId id="262" r:id="rId20"/>
    <p:sldId id="275" r:id="rId21"/>
    <p:sldId id="276" r:id="rId22"/>
    <p:sldId id="280" r:id="rId23"/>
    <p:sldId id="281" r:id="rId24"/>
    <p:sldId id="264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27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4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840" y="8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27.05.2024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27.05.2024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27.05.2024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27.05.2024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D8C92-61A2-47BB-AAD3-B7E35F26F47B}" type="datetimeFigureOut">
              <a:rPr lang="ru-RU" smtClean="0"/>
              <a:t>27.05.2024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9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20.png"/><Relationship Id="rId10" Type="http://schemas.openxmlformats.org/officeDocument/2006/relationships/image" Target="../media/image200.png"/><Relationship Id="rId4" Type="http://schemas.openxmlformats.org/officeDocument/2006/relationships/image" Target="../media/image180.png"/><Relationship Id="rId9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image" Target="../media/image3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0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1.png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90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40080"/>
            <a:ext cx="9144000" cy="2869883"/>
          </a:xfrm>
        </p:spPr>
        <p:txBody>
          <a:bodyPr>
            <a:noAutofit/>
          </a:bodyPr>
          <a:lstStyle/>
          <a:p>
            <a:r>
              <a:rPr lang="ru-RU" sz="4000" b="1" dirty="0"/>
              <a:t>Моделирование процесса полимеризации композиций ДМЭГ/бутанол, ПЭТА/бутанол </a:t>
            </a:r>
            <a:br>
              <a:rPr lang="ru-RU" sz="4000" b="1" dirty="0"/>
            </a:br>
            <a:r>
              <a:rPr lang="ru-RU" sz="4000" b="1" dirty="0"/>
              <a:t>и ОКМ-2/бутанол </a:t>
            </a:r>
            <a:br>
              <a:rPr lang="ru-RU" sz="4000" b="1" dirty="0"/>
            </a:br>
            <a:r>
              <a:rPr lang="ru-RU" sz="4000" b="1" dirty="0"/>
              <a:t>инициируемой системой о-хинон/амин</a:t>
            </a:r>
            <a:endParaRPr lang="ru-RU" sz="40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338" y="5205046"/>
            <a:ext cx="6787662" cy="165295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/>
              <a:t>Работу выполнил студент 5 курса:</a:t>
            </a:r>
          </a:p>
          <a:p>
            <a:pPr algn="r"/>
            <a:r>
              <a:rPr lang="ru-RU" dirty="0"/>
              <a:t>Крайнов Илья Олегович</a:t>
            </a:r>
          </a:p>
          <a:p>
            <a:pPr algn="r"/>
            <a:endParaRPr lang="ru-RU" dirty="0"/>
          </a:p>
          <a:p>
            <a:pPr algn="r"/>
            <a:r>
              <a:rPr lang="ru-RU" dirty="0"/>
              <a:t>Работа выполнена в ИМХ РАН под руководством: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/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ЧАСТЬ. ДИФФУЗИЯ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C32D1F-6191-43FD-AE93-A829E4A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8" y="757280"/>
            <a:ext cx="1930817" cy="1640031"/>
          </a:xfrm>
          <a:prstGeom prst="rect">
            <a:avLst/>
          </a:prstGeom>
        </p:spPr>
      </p:pic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4108280" y="691999"/>
            <a:ext cx="5026185" cy="290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Группа 4108">
            <a:extLst>
              <a:ext uri="{FF2B5EF4-FFF2-40B4-BE49-F238E27FC236}">
                <a16:creationId xmlns:a16="http://schemas.microsoft.com/office/drawing/2014/main" id="{1C1E5777-F2AE-4819-9B4C-FFB919DA6F1D}"/>
              </a:ext>
            </a:extLst>
          </p:cNvPr>
          <p:cNvGrpSpPr/>
          <p:nvPr/>
        </p:nvGrpSpPr>
        <p:grpSpPr>
          <a:xfrm>
            <a:off x="2832529" y="889784"/>
            <a:ext cx="1349562" cy="1308609"/>
            <a:chOff x="1970906" y="750513"/>
            <a:chExt cx="1349562" cy="1308609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A75C50D6-B772-4D9C-852C-964EC62B22B5}"/>
                </a:ext>
              </a:extLst>
            </p:cNvPr>
            <p:cNvSpPr/>
            <p:nvPr/>
          </p:nvSpPr>
          <p:spPr>
            <a:xfrm>
              <a:off x="1970906" y="1965529"/>
              <a:ext cx="89787" cy="8978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48662BEF-B2B7-4312-8F37-402E0B35F5FF}"/>
                </a:ext>
              </a:extLst>
            </p:cNvPr>
            <p:cNvSpPr/>
            <p:nvPr/>
          </p:nvSpPr>
          <p:spPr>
            <a:xfrm>
              <a:off x="2176446" y="104134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CB68CE6-1767-4C04-8E3F-13F8E5C1D988}"/>
                </a:ext>
              </a:extLst>
            </p:cNvPr>
            <p:cNvSpPr/>
            <p:nvPr/>
          </p:nvSpPr>
          <p:spPr>
            <a:xfrm>
              <a:off x="2483253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EA92F35-6427-47DA-B870-2B55BC2F69FC}"/>
                </a:ext>
              </a:extLst>
            </p:cNvPr>
            <p:cNvSpPr/>
            <p:nvPr/>
          </p:nvSpPr>
          <p:spPr>
            <a:xfrm>
              <a:off x="2963722" y="750513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A61D520-7ADD-457B-B7A3-079DBBDAA597}"/>
                </a:ext>
              </a:extLst>
            </p:cNvPr>
            <p:cNvSpPr/>
            <p:nvPr/>
          </p:nvSpPr>
          <p:spPr>
            <a:xfrm>
              <a:off x="2565160" y="110543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32A412A-CB60-48CF-9E6E-364802FE22E1}"/>
                </a:ext>
              </a:extLst>
            </p:cNvPr>
            <p:cNvSpPr/>
            <p:nvPr/>
          </p:nvSpPr>
          <p:spPr>
            <a:xfrm>
              <a:off x="3230681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09713678-6FA8-4A48-AF41-EABF7A5F82B4}"/>
                </a:ext>
              </a:extLst>
            </p:cNvPr>
            <p:cNvSpPr/>
            <p:nvPr/>
          </p:nvSpPr>
          <p:spPr>
            <a:xfrm>
              <a:off x="2703693" y="1969335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A706A2F3-7B61-4A6C-B3CA-468920CEBBC5}"/>
                </a:ext>
              </a:extLst>
            </p:cNvPr>
            <p:cNvCxnSpPr>
              <a:cxnSpLocks/>
              <a:stCxn id="9" idx="0"/>
              <a:endCxn id="23" idx="3"/>
            </p:cNvCxnSpPr>
            <p:nvPr/>
          </p:nvCxnSpPr>
          <p:spPr>
            <a:xfrm flipV="1">
              <a:off x="2015800" y="1117980"/>
              <a:ext cx="173795" cy="84754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40E8FB-F5E2-43E1-8B8B-5FB6B08DE8F7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2253084" y="1117980"/>
              <a:ext cx="243318" cy="4438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18F724F1-A984-4F36-9F0F-643F9C26DD3D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2559891" y="840300"/>
              <a:ext cx="448725" cy="72155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EAD0CA93-A6F4-4238-ACED-540837EB4D31}"/>
                </a:ext>
              </a:extLst>
            </p:cNvPr>
            <p:cNvCxnSpPr>
              <a:cxnSpLocks/>
              <a:stCxn id="28" idx="7"/>
              <a:endCxn id="27" idx="2"/>
            </p:cNvCxnSpPr>
            <p:nvPr/>
          </p:nvCxnSpPr>
          <p:spPr>
            <a:xfrm flipV="1">
              <a:off x="2641798" y="795407"/>
              <a:ext cx="321924" cy="32317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D81EE7C-A858-408E-9A0C-FB6C0ADFE520}"/>
                </a:ext>
              </a:extLst>
            </p:cNvPr>
            <p:cNvCxnSpPr>
              <a:cxnSpLocks/>
              <a:stCxn id="29" idx="1"/>
              <a:endCxn id="28" idx="5"/>
            </p:cNvCxnSpPr>
            <p:nvPr/>
          </p:nvCxnSpPr>
          <p:spPr>
            <a:xfrm flipH="1" flipV="1">
              <a:off x="2641798" y="1182070"/>
              <a:ext cx="602032" cy="37978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45B301A2-7C5F-4C99-8CBD-934F2732E4A7}"/>
                </a:ext>
              </a:extLst>
            </p:cNvPr>
            <p:cNvCxnSpPr>
              <a:cxnSpLocks/>
              <a:stCxn id="30" idx="7"/>
              <a:endCxn id="29" idx="3"/>
            </p:cNvCxnSpPr>
            <p:nvPr/>
          </p:nvCxnSpPr>
          <p:spPr>
            <a:xfrm flipV="1">
              <a:off x="2780331" y="1625344"/>
              <a:ext cx="463499" cy="35714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CBF04E6-A07A-45DF-880B-048AC33206F8}"/>
              </a:ext>
            </a:extLst>
          </p:cNvPr>
          <p:cNvSpPr txBox="1"/>
          <p:nvPr/>
        </p:nvSpPr>
        <p:spPr>
          <a:xfrm>
            <a:off x="-311951" y="3966042"/>
            <a:ext cx="314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𝑀𝑆𝐷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1" y="242106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endParaRPr lang="ru-RU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10210" y="3790304"/>
            <a:ext cx="495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endParaRPr lang="ru-RU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48017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</a:t>
            </a:r>
            <a:r>
              <a:rPr lang="ru-RU" sz="2000" b="1" dirty="0" err="1"/>
              <a:t>Арениуса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A369DB9-DB2B-47F5-AAF7-D368F547A800}"/>
              </a:ext>
            </a:extLst>
          </p:cNvPr>
          <p:cNvCxnSpPr>
            <a:stCxn id="9" idx="6"/>
            <a:endCxn id="30" idx="2"/>
          </p:cNvCxnSpPr>
          <p:nvPr/>
        </p:nvCxnSpPr>
        <p:spPr>
          <a:xfrm>
            <a:off x="2922316" y="2149694"/>
            <a:ext cx="643000" cy="3806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D0482-8CAD-413A-BD43-22115F35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 . ВЯЗКОСТЬ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C5D40F-28AA-4C18-9995-14A2955FF74D}"/>
              </a:ext>
            </a:extLst>
          </p:cNvPr>
          <p:cNvGrpSpPr/>
          <p:nvPr/>
        </p:nvGrpSpPr>
        <p:grpSpPr>
          <a:xfrm>
            <a:off x="77496" y="573014"/>
            <a:ext cx="3681703" cy="2111146"/>
            <a:chOff x="15711" y="709762"/>
            <a:chExt cx="4927132" cy="261871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415638A-CF00-40CB-B6AA-B595D6230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E38ACC6-0C4C-4402-89A7-02365B1C4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700E28B-8256-457A-841C-B5C29664F883}"/>
              </a:ext>
            </a:extLst>
          </p:cNvPr>
          <p:cNvGrpSpPr/>
          <p:nvPr/>
        </p:nvGrpSpPr>
        <p:grpSpPr>
          <a:xfrm>
            <a:off x="152335" y="3067008"/>
            <a:ext cx="3331662" cy="3322397"/>
            <a:chOff x="2453544" y="2316415"/>
            <a:chExt cx="3716179" cy="370584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670E4F2-0810-4A58-BA30-A1FA5CC2A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544" y="2788568"/>
              <a:ext cx="3716179" cy="323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048852-0C02-4E96-B428-600446AAE5B9}"/>
                </a:ext>
              </a:extLst>
            </p:cNvPr>
            <p:cNvSpPr txBox="1"/>
            <p:nvPr/>
          </p:nvSpPr>
          <p:spPr>
            <a:xfrm>
              <a:off x="2667197" y="2316415"/>
              <a:ext cx="3502526" cy="720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/>
                <a:t>Зависимость вязкости газов и жидкостей от температуры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/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7B8D8D-77B9-42B9-B5C6-4E691B122D20}"/>
              </a:ext>
            </a:extLst>
          </p:cNvPr>
          <p:cNvSpPr txBox="1"/>
          <p:nvPr/>
        </p:nvSpPr>
        <p:spPr>
          <a:xfrm>
            <a:off x="3759199" y="729892"/>
            <a:ext cx="2661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Касательное напряжение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/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F958F8C-34F0-4060-9660-112B444209BD}"/>
              </a:ext>
            </a:extLst>
          </p:cNvPr>
          <p:cNvSpPr txBox="1"/>
          <p:nvPr/>
        </p:nvSpPr>
        <p:spPr>
          <a:xfrm>
            <a:off x="6421120" y="725626"/>
            <a:ext cx="2722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Кинематическая вязкость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/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8876252-0A9D-47D8-9882-A26A4DDE288C}"/>
              </a:ext>
            </a:extLst>
          </p:cNvPr>
          <p:cNvSpPr txBox="1"/>
          <p:nvPr/>
        </p:nvSpPr>
        <p:spPr>
          <a:xfrm>
            <a:off x="3675543" y="2513652"/>
            <a:ext cx="546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/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06DBF49-9ADC-457D-BA63-4325FF497CDA}"/>
              </a:ext>
            </a:extLst>
          </p:cNvPr>
          <p:cNvSpPr txBox="1"/>
          <p:nvPr/>
        </p:nvSpPr>
        <p:spPr>
          <a:xfrm>
            <a:off x="3759198" y="4084014"/>
            <a:ext cx="5384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/>
              <a:t>Уравнение</a:t>
            </a:r>
            <a:r>
              <a:rPr lang="ru-RU" sz="2000" b="1" dirty="0">
                <a:solidFill>
                  <a:schemeClr val="tx1"/>
                </a:solidFill>
                <a:effectLst/>
              </a:rPr>
              <a:t> </a:t>
            </a:r>
            <a:r>
              <a:rPr lang="ru-RU" sz="2000" b="1" dirty="0" err="1"/>
              <a:t>Арениуса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4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7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5724CBBF-0D82-4CF6-AC8A-A23726770AC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ПЛОТНОСТЬ – СОСТАВ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1C3407-48D0-44A5-92E9-AE05BC1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2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3AA5E-9178-44A6-A659-053CDB25A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EAF063E6-DE67-4D06-B926-5A042016D8D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9" name="Заголовок 8">
            <a:extLst>
              <a:ext uri="{FF2B5EF4-FFF2-40B4-BE49-F238E27FC236}">
                <a16:creationId xmlns:a16="http://schemas.microsoft.com/office/drawing/2014/main" id="{9A59C67F-D753-4AB8-9BA1-F36F2D953B1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ВЯЗКОСТЬ</a:t>
            </a:r>
            <a:r>
              <a:rPr lang="en-US" dirty="0"/>
              <a:t> – </a:t>
            </a:r>
            <a:r>
              <a:rPr lang="ru-RU" dirty="0"/>
              <a:t>ТЕМПЕРАТУРА. ОКМ-2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12D2A5-ADCE-4DB8-93EA-D2FBB004A7B1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12D2A5-ADCE-4DB8-93EA-D2FBB004A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551DCF4-8365-4CC5-8802-31D2C4F8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2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 – СОСТАВ.</a:t>
            </a:r>
            <a:r>
              <a:rPr lang="en-US" dirty="0"/>
              <a:t> </a:t>
            </a:r>
            <a:r>
              <a:rPr lang="ru-RU" dirty="0"/>
              <a:t>ОКМ</a:t>
            </a:r>
            <a:r>
              <a:rPr lang="en-US" dirty="0"/>
              <a:t>-2</a:t>
            </a:r>
            <a:endParaRPr lang="ru-RU" dirty="0"/>
          </a:p>
        </p:txBody>
      </p:sp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41587B0-B1BC-4F99-839A-7E492AA2401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32FE4C9-6AC2-4791-9966-8785EA07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3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 – СОСТАВ.</a:t>
            </a:r>
            <a:r>
              <a:rPr lang="en-US" dirty="0"/>
              <a:t> </a:t>
            </a:r>
            <a:r>
              <a:rPr lang="ru-RU" dirty="0"/>
              <a:t>ПЭТ</a:t>
            </a:r>
            <a:r>
              <a:rPr lang="en-US" dirty="0"/>
              <a:t>A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E7D329B-ABC1-4596-909F-CAE8B7236A3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AC3B2C-B381-4A54-BEE8-91FF34458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48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6C04120-840C-438E-BABC-284ABA39DBF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ЭНЕРГИЯ «АКТИВАЦИИ» СДВИГА – СОСТАВ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D4B1-3C4D-4778-A217-B5F8B28A9870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D4B1-3C4D-4778-A217-B5F8B28A9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FB2E24-5E2F-4C0E-BF4A-9DD3E9E92A6B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FB2E24-5E2F-4C0E-BF4A-9DD3E9E9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4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A86FA9C-AE7E-4FD3-BD1B-E8461E811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6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0772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43985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</a:t>
            </a:r>
          </a:p>
          <a:p>
            <a:pPr marL="0" indent="0" algn="ctr">
              <a:buNone/>
            </a:pPr>
            <a:r>
              <a:rPr lang="ru-RU" sz="2400" dirty="0"/>
              <a:t>ДМЭГ/бутанол, ПЭТА/бутанол, ОКМ-2/бутанол </a:t>
            </a:r>
          </a:p>
          <a:p>
            <a:pPr marL="0" indent="0" algn="ctr">
              <a:buNone/>
            </a:pPr>
            <a:r>
              <a:rPr lang="ru-RU" sz="2400" dirty="0"/>
              <a:t>инициируемой системой о-хинон/амин </a:t>
            </a:r>
          </a:p>
          <a:p>
            <a:pPr marL="0" indent="0" algn="ctr">
              <a:buNone/>
            </a:pPr>
            <a:r>
              <a:rPr lang="ru-RU" sz="2400" dirty="0"/>
              <a:t>с учетом кинетики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и диффузионных процессов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899750"/>
              </p:ext>
            </p:extLst>
          </p:nvPr>
        </p:nvGraphicFramePr>
        <p:xfrm>
          <a:off x="3830332" y="4381524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0332" y="4381524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777343"/>
              </p:ext>
            </p:extLst>
          </p:nvPr>
        </p:nvGraphicFramePr>
        <p:xfrm>
          <a:off x="5812692" y="5223973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1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2692" y="5223973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E48A6BED-AA11-4D4C-ACEF-6458E3E2A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430723"/>
              </p:ext>
            </p:extLst>
          </p:nvPr>
        </p:nvGraphicFramePr>
        <p:xfrm>
          <a:off x="307975" y="4618038"/>
          <a:ext cx="3351213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2" name="CS ChemDraw Drawing" r:id="rId7" imgW="3351190" imgH="2052794" progId="ChemDraw.Document.6.0">
                  <p:embed/>
                </p:oleObj>
              </mc:Choice>
              <mc:Fallback>
                <p:oleObj name="CS ChemDraw Drawing" r:id="rId7" imgW="3351190" imgH="20527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7975" y="4618038"/>
                        <a:ext cx="3351213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534446"/>
              </p:ext>
            </p:extLst>
          </p:nvPr>
        </p:nvGraphicFramePr>
        <p:xfrm>
          <a:off x="986326" y="2455852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" name="CS ChemDraw Drawing" r:id="rId9" imgW="7313666" imgH="1406402" progId="ChemDraw.Document.6.0">
                  <p:embed/>
                </p:oleObj>
              </mc:Choice>
              <mc:Fallback>
                <p:oleObj name="CS ChemDraw Drawing" r:id="rId9" imgW="7313666" imgH="140640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6326" y="2455852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90322A-376A-454A-B603-21AC0D9EA68D}"/>
              </a:ext>
            </a:extLst>
          </p:cNvPr>
          <p:cNvSpPr txBox="1"/>
          <p:nvPr/>
        </p:nvSpPr>
        <p:spPr>
          <a:xfrm>
            <a:off x="1633164" y="6300854"/>
            <a:ext cx="700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ПЭТА</a:t>
            </a:r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F65B765-F82A-47C4-B2AB-F7CD78CAE2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1257" cy="696686"/>
          </a:xfrm>
        </p:spPr>
        <p:txBody>
          <a:bodyPr/>
          <a:lstStyle/>
          <a:p>
            <a:r>
              <a:rPr lang="ru-RU" dirty="0"/>
              <a:t>ДИФФУЗИЯ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CBEE1C-AC81-4D66-BA00-54DB4C38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5" y="4941277"/>
            <a:ext cx="4000115" cy="1916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/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/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164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E8F18AA2-BC04-4523-97B0-91F194CA1A0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ДИФФУЗИЯ</a:t>
            </a:r>
            <a:r>
              <a:rPr lang="en-US" dirty="0"/>
              <a:t> – </a:t>
            </a:r>
            <a:r>
              <a:rPr lang="ru-RU" dirty="0"/>
              <a:t>ТЕМПЕРАТУРА. ОКМ-2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D686A-88F8-46CC-931D-30B0AC1D9CD2}"/>
              </a:ext>
            </a:extLst>
          </p:cNvPr>
          <p:cNvSpPr txBox="1"/>
          <p:nvPr/>
        </p:nvSpPr>
        <p:spPr>
          <a:xfrm>
            <a:off x="1802423" y="813722"/>
            <a:ext cx="36312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2.4 % mass Butanol-1</a:t>
            </a:r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D8C674-C122-4433-BCF6-B47C9E80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5" y="4941277"/>
            <a:ext cx="4000115" cy="1916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8E4CA0-2703-4437-A674-57107F49B01D}"/>
                  </a:ext>
                </a:extLst>
              </p:cNvPr>
              <p:cNvSpPr txBox="1"/>
              <p:nvPr/>
            </p:nvSpPr>
            <p:spPr>
              <a:xfrm>
                <a:off x="1270790" y="5553776"/>
                <a:ext cx="2620108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8E4CA0-2703-4437-A674-57107F49B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790" y="5553776"/>
                <a:ext cx="2620108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09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A2FD7F-139D-4928-A0B3-8D942E43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5354"/>
            <a:ext cx="9144000" cy="350424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(ТОЛЬКО МОНОМЕР)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C05E5D-5991-4E1B-8ABB-CCBB2D757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46" y="348344"/>
            <a:ext cx="2739308" cy="283991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D571CC5-96AA-450B-B636-93CCA16E42D6}"/>
              </a:ext>
            </a:extLst>
          </p:cNvPr>
          <p:cNvSpPr/>
          <p:nvPr/>
        </p:nvSpPr>
        <p:spPr>
          <a:xfrm>
            <a:off x="1351915" y="375793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B8CF8-14AA-45EE-829E-9809DD224A06}"/>
              </a:ext>
            </a:extLst>
          </p:cNvPr>
          <p:cNvSpPr txBox="1"/>
          <p:nvPr/>
        </p:nvSpPr>
        <p:spPr>
          <a:xfrm>
            <a:off x="226851" y="833782"/>
            <a:ext cx="3066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OCM-2 100%</a:t>
            </a:r>
          </a:p>
          <a:p>
            <a:r>
              <a:rPr lang="en-US" sz="2800" dirty="0"/>
              <a:t>D=0.01·1e-10 m2/s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47912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(МОНОМЕР + БУТАНОЛ)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DF26DF-DFE2-4436-86DE-630191E24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1786" y="696687"/>
            <a:ext cx="2600428" cy="2600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A804DE-4AA1-4984-B168-8E3154979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7984"/>
            <a:ext cx="9144000" cy="35208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32A426-5C7F-4863-A354-5324DACE9267}"/>
              </a:ext>
            </a:extLst>
          </p:cNvPr>
          <p:cNvSpPr/>
          <p:nvPr/>
        </p:nvSpPr>
        <p:spPr>
          <a:xfrm>
            <a:off x="1353820" y="362458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7C1C0-A069-4FAC-BFC9-EC5BC16540B7}"/>
              </a:ext>
            </a:extLst>
          </p:cNvPr>
          <p:cNvSpPr txBox="1"/>
          <p:nvPr/>
        </p:nvSpPr>
        <p:spPr>
          <a:xfrm>
            <a:off x="226851" y="833782"/>
            <a:ext cx="29754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OCM-2 70% mol</a:t>
            </a:r>
          </a:p>
          <a:p>
            <a:r>
              <a:rPr lang="en-US" sz="2800" dirty="0"/>
              <a:t>Butanol-1 30% mol</a:t>
            </a:r>
          </a:p>
          <a:p>
            <a:r>
              <a:rPr lang="en-US" sz="2800" dirty="0"/>
              <a:t>D=0.1·1e-10 m2/s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85006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Активация хинона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2808" y="696687"/>
            <a:ext cx="5358383" cy="395218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D7E741B-7817-4100-9B6C-9AB9D6D64873}"/>
              </a:ext>
            </a:extLst>
          </p:cNvPr>
          <p:cNvGrpSpPr/>
          <p:nvPr/>
        </p:nvGrpSpPr>
        <p:grpSpPr>
          <a:xfrm>
            <a:off x="1321879" y="5142057"/>
            <a:ext cx="6981488" cy="1019256"/>
            <a:chOff x="1321879" y="5142057"/>
            <a:chExt cx="6981488" cy="101925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E63DBB0-4EEE-449C-9CD6-E11AF1F6CCA5}"/>
                </a:ext>
              </a:extLst>
            </p:cNvPr>
            <p:cNvGrpSpPr/>
            <p:nvPr/>
          </p:nvGrpSpPr>
          <p:grpSpPr>
            <a:xfrm>
              <a:off x="1321879" y="5142057"/>
              <a:ext cx="6981488" cy="1019256"/>
              <a:chOff x="1321879" y="5142057"/>
              <a:chExt cx="6981488" cy="1019256"/>
            </a:xfrm>
          </p:grpSpPr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38A8F79E-EB88-4EFB-A744-FBC4ACEE1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0264"/>
              <a:stretch/>
            </p:blipFill>
            <p:spPr>
              <a:xfrm>
                <a:off x="1321879" y="5142057"/>
                <a:ext cx="2683193" cy="1019256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22DC5219-F1C7-4914-93BA-187495A451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553" t="38878" b="23969"/>
              <a:stretch/>
            </p:blipFill>
            <p:spPr>
              <a:xfrm>
                <a:off x="4096512" y="5541264"/>
                <a:ext cx="4206855" cy="410689"/>
              </a:xfrm>
              <a:prstGeom prst="rect">
                <a:avLst/>
              </a:prstGeom>
            </p:spPr>
          </p:pic>
        </p:grp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8C7EEF7-23A6-4DA5-9125-40BE51343598}"/>
                </a:ext>
              </a:extLst>
            </p:cNvPr>
            <p:cNvSpPr/>
            <p:nvPr/>
          </p:nvSpPr>
          <p:spPr>
            <a:xfrm>
              <a:off x="1321879" y="5142057"/>
              <a:ext cx="6779705" cy="10192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Фотовосстановления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444" y="670984"/>
            <a:ext cx="9034626" cy="1761855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67" y="23488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915948"/>
              </p:ext>
            </p:extLst>
          </p:nvPr>
        </p:nvGraphicFramePr>
        <p:xfrm>
          <a:off x="49443" y="4000972"/>
          <a:ext cx="9034626" cy="108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CS ChemDraw Drawing" r:id="rId4" imgW="5541149" imgH="666045" progId="ChemDraw.Document.6.0">
                  <p:embed/>
                </p:oleObj>
              </mc:Choice>
              <mc:Fallback>
                <p:oleObj name="CS ChemDraw Drawing" r:id="rId4" imgW="5541149" imgH="666045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4000972"/>
                        <a:ext cx="9034626" cy="108675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BEB69316-3EBF-4A39-A9B1-8B6DA80F5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92" y="434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548175"/>
              </p:ext>
            </p:extLst>
          </p:nvPr>
        </p:nvGraphicFramePr>
        <p:xfrm>
          <a:off x="49444" y="5531924"/>
          <a:ext cx="9034626" cy="106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4" y="5531924"/>
                        <a:ext cx="9034626" cy="106136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49443" y="2812449"/>
            <a:ext cx="9012583" cy="687318"/>
            <a:chOff x="-1" y="2963250"/>
            <a:chExt cx="9012583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2963250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6756" y="3065680"/>
              <a:ext cx="4445826" cy="482458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5112" y="2440437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Фотоинициирование</a:t>
            </a:r>
            <a:r>
              <a:rPr lang="ru-RU" dirty="0"/>
              <a:t>. 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6" y="6966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64600"/>
              </p:ext>
            </p:extLst>
          </p:nvPr>
        </p:nvGraphicFramePr>
        <p:xfrm>
          <a:off x="49444" y="670984"/>
          <a:ext cx="9034567" cy="1535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4" y="670984"/>
                        <a:ext cx="9034567" cy="153563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B05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0552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051511"/>
              </p:ext>
            </p:extLst>
          </p:nvPr>
        </p:nvGraphicFramePr>
        <p:xfrm>
          <a:off x="49445" y="3220263"/>
          <a:ext cx="9034566" cy="1317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5" y="3220263"/>
                        <a:ext cx="9034566" cy="131763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4779" y="4783123"/>
            <a:ext cx="4963341" cy="858202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53789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5076439" y="5124370"/>
            <a:ext cx="4072340" cy="387583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Реакции радикалов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257622"/>
              </p:ext>
            </p:extLst>
          </p:nvPr>
        </p:nvGraphicFramePr>
        <p:xfrm>
          <a:off x="49444" y="674456"/>
          <a:ext cx="9034626" cy="101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CS ChemDraw Drawing" r:id="rId3" imgW="5001634" imgH="563789" progId="ChemDraw.Document.6.0">
                  <p:embed/>
                </p:oleObj>
              </mc:Choice>
              <mc:Fallback>
                <p:oleObj name="CS ChemDraw Drawing" r:id="rId3" imgW="5001634" imgH="563789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4" y="674456"/>
                        <a:ext cx="9034626" cy="101785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144" y="1996706"/>
            <a:ext cx="4297049" cy="7099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6871DB-2BDA-40A4-B7A9-E1E68E58968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95577" y="3763196"/>
            <a:ext cx="4942359" cy="139844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809" y="2101079"/>
            <a:ext cx="3780663" cy="501183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200357" y="1696237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" y="3708774"/>
            <a:ext cx="4686300" cy="733425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Полимеризация. 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2" y="696687"/>
            <a:ext cx="4314825" cy="6858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102542" y="727962"/>
            <a:ext cx="4507930" cy="647700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23240" y="656011"/>
            <a:ext cx="9077412" cy="790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658" y="2019037"/>
            <a:ext cx="4600575" cy="13716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2175933" y="1982059"/>
            <a:ext cx="4686300" cy="142865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16742" y="3405975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445600" y="3928211"/>
            <a:ext cx="4621410" cy="542925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0C682951-7F19-490E-B847-D9C79C2921AC}"/>
              </a:ext>
            </a:extLst>
          </p:cNvPr>
          <p:cNvGrpSpPr/>
          <p:nvPr/>
        </p:nvGrpSpPr>
        <p:grpSpPr>
          <a:xfrm>
            <a:off x="31270" y="4943329"/>
            <a:ext cx="9390197" cy="1428653"/>
            <a:chOff x="28123" y="627361"/>
            <a:chExt cx="9390197" cy="1428653"/>
          </a:xfrm>
        </p:grpSpPr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5C419D4A-91DE-42C6-9F9D-DC0CE5E8A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" y="155448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1D04B509-7146-4690-85EB-93B2B7BF3262}"/>
                </a:ext>
              </a:extLst>
            </p:cNvPr>
            <p:cNvSpPr/>
            <p:nvPr/>
          </p:nvSpPr>
          <p:spPr>
            <a:xfrm>
              <a:off x="28123" y="627361"/>
              <a:ext cx="9077412" cy="142865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F4262AAE-C3A1-4089-9195-732871F3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92"/>
            <a:stretch/>
          </p:blipFill>
          <p:spPr>
            <a:xfrm>
              <a:off x="54864" y="676347"/>
              <a:ext cx="5427710" cy="1295400"/>
            </a:xfrm>
            <a:prstGeom prst="rect">
              <a:avLst/>
            </a:prstGeom>
          </p:spPr>
        </p:pic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430ECD3F-9865-40B2-AB82-4F545E35FFEF}"/>
                </a:ext>
              </a:extLst>
            </p:cNvPr>
            <p:cNvGrpSpPr/>
            <p:nvPr/>
          </p:nvGrpSpPr>
          <p:grpSpPr>
            <a:xfrm>
              <a:off x="5312665" y="886973"/>
              <a:ext cx="3754346" cy="1042758"/>
              <a:chOff x="3792826" y="2377328"/>
              <a:chExt cx="4665563" cy="1160808"/>
            </a:xfrm>
          </p:grpSpPr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1912245F-3BE5-4699-9D73-0F1FD80EB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68701"/>
              <a:stretch/>
            </p:blipFill>
            <p:spPr>
              <a:xfrm>
                <a:off x="3792826" y="2377328"/>
                <a:ext cx="1726122" cy="1123950"/>
              </a:xfrm>
              <a:prstGeom prst="rect">
                <a:avLst/>
              </a:prstGeom>
            </p:spPr>
          </p:pic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7587F893-EA92-4D2B-98A6-DB592B93B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6453"/>
              <a:stretch/>
            </p:blipFill>
            <p:spPr>
              <a:xfrm>
                <a:off x="7159752" y="2414186"/>
                <a:ext cx="1298637" cy="1123950"/>
              </a:xfrm>
              <a:prstGeom prst="rect">
                <a:avLst/>
              </a:prstGeom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52AC61FC-01E2-4E09-B1ED-DDC9D1DC5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6872" r="34610"/>
              <a:stretch/>
            </p:blipFill>
            <p:spPr>
              <a:xfrm>
                <a:off x="5518948" y="2412274"/>
                <a:ext cx="1572769" cy="11239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Полимеризация. Ингибирование и обрыв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E4E9D59-FB9D-4E87-9121-5269C78702B5}"/>
              </a:ext>
            </a:extLst>
          </p:cNvPr>
          <p:cNvSpPr/>
          <p:nvPr/>
        </p:nvSpPr>
        <p:spPr>
          <a:xfrm>
            <a:off x="23240" y="637723"/>
            <a:ext cx="9077412" cy="790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" y="685987"/>
            <a:ext cx="4943475" cy="619125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4805135" y="828862"/>
            <a:ext cx="4272635" cy="4762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0" y="2162430"/>
            <a:ext cx="9077412" cy="207256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199422" y="4234990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17442"/>
            <a:ext cx="4362450" cy="79057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FE44C38-1CB2-4EEC-9FE0-D4EBAB6206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20" r="72106"/>
          <a:stretch/>
        </p:blipFill>
        <p:spPr>
          <a:xfrm>
            <a:off x="4627626" y="4985769"/>
            <a:ext cx="1244686" cy="41469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54B1444-5E60-4744-8327-10769F91D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02"/>
          <a:stretch/>
        </p:blipFill>
        <p:spPr>
          <a:xfrm>
            <a:off x="5893880" y="5009095"/>
            <a:ext cx="3122104" cy="43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ВСТУПЛЕНИЕ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" y="2661985"/>
            <a:ext cx="3956539" cy="3650407"/>
            <a:chOff x="-3" y="2457434"/>
            <a:chExt cx="3187083" cy="3650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-3" y="2457434"/>
                  <a:ext cx="31870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i="0">
                                <a:latin typeface="Cambria Math" panose="02040503050406030204" pitchFamily="18" charset="0"/>
                              </a:rPr>
                              <m:t>NM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2457434"/>
                  <a:ext cx="318708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3" y="2871619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NM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2871619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3" y="3467439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3467439"/>
                  <a:ext cx="3187083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407651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407651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502" r="-2311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05175" name="Object 23">
                        <a:extLst>
                          <a:ext uri="{FF2B5EF4-FFF2-40B4-BE49-F238E27FC236}">
                            <a16:creationId xmlns:a16="http://schemas.microsoft.com/office/drawing/2014/main" id="{EB860F9C-C3A4-44BD-BBC5-67BBD5F87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параметры экспозиции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3527</TotalTime>
  <Words>527</Words>
  <Application>Microsoft Office PowerPoint</Application>
  <PresentationFormat>Экран (4:3)</PresentationFormat>
  <Paragraphs>87</Paragraphs>
  <Slides>24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Тема Office</vt:lpstr>
      <vt:lpstr>CS ChemDraw Drawing</vt:lpstr>
      <vt:lpstr>Рисунок</vt:lpstr>
      <vt:lpstr>Моделирование процесса полимеризации композиций ДМЭГ/бутанол, ПЭТА/бутанол  и ОКМ-2/бутанол  инициируемой системой о-хинон/амин</vt:lpstr>
      <vt:lpstr>ЦЕЛЬ РАБОТЫ </vt:lpstr>
      <vt:lpstr>Фотоинициирование. Активация хинона</vt:lpstr>
      <vt:lpstr>Фотоинициирование. Фотовосстановления</vt:lpstr>
      <vt:lpstr>Фотоинициирование. Реакции фенолэфира</vt:lpstr>
      <vt:lpstr>Фотоинициирование. Реакции радикалов</vt:lpstr>
      <vt:lpstr>Полимеризация. Рост и передача цепи</vt:lpstr>
      <vt:lpstr>Полимеризация. Ингибирование и обрыв</vt:lpstr>
      <vt:lpstr>ВСТУПЛЕНИЕ</vt:lpstr>
      <vt:lpstr>ТЕОРЕТИЧЕСКАЯ ЧАСТЬ. ДИФФУЗИЯ</vt:lpstr>
      <vt:lpstr>ТЕОРЕТИЧЕСКАЯ ЧАСТЬ . ВЯЗКОСТЬ </vt:lpstr>
      <vt:lpstr>НАХОЖДЕНИЕ ВЯЗКОСТЕЙ</vt:lpstr>
      <vt:lpstr>ПЛОТНОСТЬ – СОСТАВ</vt:lpstr>
      <vt:lpstr>ВЯЗКОСТЬ. ЧИСТЫЕ ВЕЩЕСТВА</vt:lpstr>
      <vt:lpstr>Презентация PowerPoint</vt:lpstr>
      <vt:lpstr>ВЯЗКОСТЬ – СОСТАВ. ОКМ-2</vt:lpstr>
      <vt:lpstr>ВЯЗКОСТЬ – СОСТАВ. ПЭТA</vt:lpstr>
      <vt:lpstr>ЭНЕРГИЯ «АКТИВАЦИИ» СДВИГА – СОСТАВ</vt:lpstr>
      <vt:lpstr>МОЛЕКУЛЯРНАЯ ДИНАМИКА</vt:lpstr>
      <vt:lpstr>ДИФФУЗИЯ. ЧИСТЫЕ ВЕЩЕСТВА</vt:lpstr>
      <vt:lpstr>ДИФФУЗИЯ – ТЕМПЕРАТУРА. ОКМ-2</vt:lpstr>
      <vt:lpstr>ФОТОПОЛИМЕРИЗАЦИЯ (ТОЛЬКО МОНОМЕР)</vt:lpstr>
      <vt:lpstr>ФОТОПОЛИМЕРИЗАЦИЯ (МОНОМЕР + БУТАНОЛ) 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STRANGER</cp:lastModifiedBy>
  <cp:revision>165</cp:revision>
  <dcterms:created xsi:type="dcterms:W3CDTF">2024-04-02T18:34:12Z</dcterms:created>
  <dcterms:modified xsi:type="dcterms:W3CDTF">2024-05-27T14:23:16Z</dcterms:modified>
</cp:coreProperties>
</file>